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89" r:id="rId1"/>
  </p:sldMasterIdLst>
  <p:sldIdLst>
    <p:sldId id="256" r:id="rId2"/>
    <p:sldId id="330" r:id="rId3"/>
    <p:sldId id="320" r:id="rId4"/>
    <p:sldId id="331" r:id="rId5"/>
    <p:sldId id="257" r:id="rId6"/>
    <p:sldId id="338" r:id="rId7"/>
    <p:sldId id="335" r:id="rId8"/>
    <p:sldId id="336" r:id="rId9"/>
    <p:sldId id="337" r:id="rId10"/>
    <p:sldId id="333" r:id="rId11"/>
    <p:sldId id="260" r:id="rId12"/>
    <p:sldId id="339" r:id="rId13"/>
    <p:sldId id="340" r:id="rId14"/>
    <p:sldId id="321" r:id="rId15"/>
    <p:sldId id="319" r:id="rId16"/>
    <p:sldId id="323" r:id="rId1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21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201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878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587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109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35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550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865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813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55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272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278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145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255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38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87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1BBB-09BA-4C9B-BE25-6DD64A3C953B}" type="datetimeFigureOut">
              <a:rPr lang="fa-IR" smtClean="0"/>
              <a:t>11/07/1445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01D743-7DE8-4BE8-9DF5-AF964BF97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288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655" y="1241915"/>
            <a:ext cx="979017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sz="4800" dirty="0">
              <a:cs typeface="B Titr" panose="00000700000000000000" pitchFamily="2" charset="-78"/>
            </a:endParaRPr>
          </a:p>
          <a:p>
            <a:pPr algn="ctr"/>
            <a:endParaRPr lang="fa-IR" sz="4800" dirty="0">
              <a:cs typeface="B Titr" panose="00000700000000000000" pitchFamily="2" charset="-78"/>
            </a:endParaRPr>
          </a:p>
          <a:p>
            <a:pPr algn="ctr"/>
            <a:r>
              <a:rPr lang="fa-IR" sz="4800" dirty="0">
                <a:cs typeface="B Titr" panose="00000700000000000000" pitchFamily="2" charset="-78"/>
              </a:rPr>
              <a:t>به نام یگانه مهندس هستی</a:t>
            </a:r>
          </a:p>
          <a:p>
            <a:pPr algn="ctr"/>
            <a:endParaRPr lang="fa-IR" sz="2800" dirty="0">
              <a:cs typeface="B Titr" panose="00000700000000000000" pitchFamily="2" charset="-78"/>
            </a:endParaRPr>
          </a:p>
          <a:p>
            <a:pPr algn="ctr"/>
            <a:r>
              <a:rPr lang="fa-IR" sz="2800" dirty="0">
                <a:cs typeface="B Titr" panose="00000700000000000000" pitchFamily="2" charset="-78"/>
              </a:rPr>
              <a:t>	</a:t>
            </a:r>
          </a:p>
          <a:p>
            <a:pPr algn="ctr"/>
            <a:endParaRPr lang="fa-IR" sz="3200" dirty="0">
              <a:cs typeface="B Titr" panose="00000700000000000000" pitchFamily="2" charset="-78"/>
            </a:endParaRPr>
          </a:p>
          <a:p>
            <a:pPr algn="ctr"/>
            <a:endParaRPr lang="fa-IR" sz="2800" dirty="0">
              <a:cs typeface="B Titr" panose="00000700000000000000" pitchFamily="2" charset="-78"/>
            </a:endParaRPr>
          </a:p>
          <a:p>
            <a:pPr algn="ctr"/>
            <a:r>
              <a:rPr lang="fa-IR" sz="3200" dirty="0">
                <a:cs typeface="B Titr" panose="00000700000000000000" pitchFamily="2" charset="-78"/>
              </a:rPr>
              <a:t> </a:t>
            </a:r>
          </a:p>
          <a:p>
            <a:pPr algn="ctr"/>
            <a:endParaRPr lang="fa-IR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242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D7BD-1A96-46A5-8AC5-2A844E80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" y="210066"/>
            <a:ext cx="9218141" cy="585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>
                <a:cs typeface="B Titr" panose="00000700000000000000" pitchFamily="2" charset="-78"/>
              </a:rPr>
              <a:t>3-راه های توسعه خدمات کارشناسی</a:t>
            </a:r>
          </a:p>
          <a:p>
            <a:pPr marL="0" indent="0">
              <a:buNone/>
            </a:pPr>
            <a:endParaRPr lang="fa-IR" sz="3200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>
                <a:cs typeface="B Titr" panose="00000700000000000000" pitchFamily="2" charset="-78"/>
              </a:rPr>
              <a:t> </a:t>
            </a:r>
            <a:r>
              <a:rPr lang="fa-IR" sz="2800" dirty="0"/>
              <a:t>ورود به عرصه های جدیدکارشناسی ازجمله  </a:t>
            </a:r>
          </a:p>
          <a:p>
            <a:pPr marL="0" indent="0">
              <a:buNone/>
            </a:pPr>
            <a:r>
              <a:rPr lang="fa-IR" sz="28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2400" dirty="0"/>
              <a:t>تبحر در رسیدگی به اختلاف کارفرما و پیمانکار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2400" dirty="0"/>
              <a:t>اخذصلاحیت داوری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2400" dirty="0"/>
              <a:t>تبحر در مباحث داوری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2400" dirty="0"/>
              <a:t>ایجاد پیج در فضای مجازی جهت ارائه خدمات کارشناسی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2400" dirty="0"/>
              <a:t>مشارکت در تشکیل کارگاه های تخصصی و نشست های کارشناسی </a:t>
            </a:r>
          </a:p>
          <a:p>
            <a:pPr>
              <a:buFont typeface="Wingdings" panose="05000000000000000000" pitchFamily="2" charset="2"/>
              <a:buChar char="v"/>
            </a:pPr>
            <a:endParaRPr lang="fa-IR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1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3" y="86062"/>
            <a:ext cx="9037334" cy="67719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cs typeface="B Titr" panose="00000700000000000000" pitchFamily="2" charset="-78"/>
            </a:endParaRPr>
          </a:p>
          <a:p>
            <a:pPr marL="0" indent="0" algn="just">
              <a:buNone/>
            </a:pPr>
            <a:r>
              <a:rPr lang="fa-IR" sz="2400" b="1" dirty="0">
                <a:cs typeface="B Nazanin" panose="00000400000000000000" pitchFamily="2" charset="-78"/>
              </a:rPr>
              <a:t>                                                                             </a:t>
            </a:r>
            <a:endParaRPr lang="fa-IR" sz="2000" b="1" dirty="0"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F2864-C15A-48FC-BB4A-24B204D727FD}"/>
              </a:ext>
            </a:extLst>
          </p:cNvPr>
          <p:cNvSpPr txBox="1"/>
          <p:nvPr/>
        </p:nvSpPr>
        <p:spPr>
          <a:xfrm>
            <a:off x="172123" y="679623"/>
            <a:ext cx="927358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a-IR"/>
            </a:defPPr>
            <a:lvl1pPr marR="0" indent="0">
              <a:spcBef>
                <a:spcPts val="0"/>
              </a:spcBef>
              <a:spcAft>
                <a:spcPts val="0"/>
              </a:spcAft>
              <a:buNone/>
              <a:defRPr sz="2400" b="1">
                <a:cs typeface="B Titr" panose="00000700000000000000" pitchFamily="2" charset="-78"/>
              </a:defRPr>
            </a:lvl1pPr>
          </a:lstStyle>
          <a:p>
            <a:r>
              <a:rPr lang="fa-IR" sz="2800" dirty="0"/>
              <a:t>4- حضور</a:t>
            </a:r>
            <a:r>
              <a:rPr lang="ar-SA" sz="2800" dirty="0"/>
              <a:t> مؤثر در  هیأت های کارشناسی</a:t>
            </a:r>
            <a:endParaRPr lang="en-US" sz="2800" dirty="0"/>
          </a:p>
          <a:p>
            <a:endParaRPr lang="fa-IR" dirty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dirty="0"/>
              <a:t>پویایی و اثربخشی </a:t>
            </a:r>
            <a:r>
              <a:rPr lang="fa-IR" dirty="0"/>
              <a:t>درهیات </a:t>
            </a:r>
            <a:r>
              <a:rPr lang="ar-SA" dirty="0"/>
              <a:t>های کارشناسی</a:t>
            </a:r>
            <a:r>
              <a:rPr lang="fa-IR" dirty="0"/>
              <a:t> </a:t>
            </a:r>
          </a:p>
          <a:p>
            <a:pPr algn="justLow"/>
            <a:endParaRPr lang="fa-IR" dirty="0"/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	</a:t>
            </a:r>
            <a:endParaRPr lang="fa-I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 -  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هر 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هیات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کارشناسی می تواند تأثیر عمده ای بر نگرش ها و رفتارهای کاری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اعضا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ی گروه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بگذارد،</a:t>
            </a:r>
            <a:endParaRPr lang="fa-I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endParaRPr lang="fa-I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endParaRPr lang="fa-I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R="0" rtl="0"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چون هر سازمانی از گروه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های کاری خود علاوه بر رفتارهای رسمی یا خواسته شده</a:t>
            </a:r>
            <a:r>
              <a:rPr lang="fa-I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Koodak" panose="00000700000000000000" pitchFamily="2" charset="-78"/>
              </a:rPr>
              <a:t> کاری مانند وقت شناسی، احترام به ارباب رجوع و کمک به همکاران، انتظاراتی فراتر از رفتارهای رسمی دارد در واقع رفتارهای غیررسمی کارشناسان می تواند بسیار کارا تر از آن باشد که با قواعد رسمی مشخص شده است.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B0604020202020204" pitchFamily="18" charset="-78"/>
            </a:endParaRPr>
          </a:p>
          <a:p>
            <a:pPr marL="0" marR="0" algn="just" rt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B0604020202020204" pitchFamily="18" charset="-78"/>
              </a:rPr>
              <a:t>. </a:t>
            </a:r>
            <a:endParaRPr lang="fa-IR" sz="2800" dirty="0"/>
          </a:p>
          <a:p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48896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18985"/>
            <a:ext cx="8577877" cy="5522378"/>
          </a:xfrm>
        </p:spPr>
        <p:txBody>
          <a:bodyPr/>
          <a:lstStyle/>
          <a:p>
            <a:pPr marL="0" indent="0">
              <a:buNone/>
            </a:pPr>
            <a:r>
              <a:rPr lang="fa-IR" sz="3200" dirty="0">
                <a:cs typeface="B Titr" panose="00000700000000000000" pitchFamily="2" charset="-78"/>
              </a:rPr>
              <a:t>5- رعایت بایدها و نبایدهای کارشناسی</a:t>
            </a:r>
          </a:p>
          <a:p>
            <a:pPr marL="0" indent="0">
              <a:buNone/>
            </a:pPr>
            <a:endParaRPr lang="fa-IR" sz="3200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>
                <a:cs typeface="B Titr" panose="00000700000000000000" pitchFamily="2" charset="-78"/>
              </a:rPr>
              <a:t> </a:t>
            </a:r>
            <a:r>
              <a:rPr lang="fa-IR" sz="2400" dirty="0"/>
              <a:t>رعایت اخلاق  و اصول کارشناسی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نظم و انظباط کاری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أراستگی ظاهر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صبرو شکیبایی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رعایت و حفظ اسرارطرفین دعوی و مستندات ارایه شده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رعایت جهات رد کارشناسی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خودشناسی و خداشناسی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اهل تامل . تفکر و تحقیق و پزوهش</a:t>
            </a:r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3200" dirty="0"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7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9" y="889687"/>
            <a:ext cx="9452918" cy="51516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احترام به هم نوع و طرفین دعوی واعضای هیا کارشناسی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الگوبرداری ازصفات حسنه همکاران موفق وپیشکسوت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 رعایت انصاف و عدالت درنظرات کارشناسی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ایجاد ارشیو نکات کاربردی و مهم کارشناسی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حقوقی فکرکردن ولی فنی نوشتن گزارشات کارشناسی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عدم توسل به موضوعات غیراخلاقی و غیر انسانی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ارائه گزارش کارشناسی مستند. مستدل.صریح .منجز و غیرمشروط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ارتقاء روحیه کارتیمی و هم افزایی درهیات های ارشناسی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2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" y="1062681"/>
            <a:ext cx="9237205" cy="5586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b="1" dirty="0">
                <a:solidFill>
                  <a:schemeClr val="tx1"/>
                </a:solidFill>
                <a:cs typeface="B Titr" panose="00000700000000000000" pitchFamily="2" charset="-78"/>
              </a:rPr>
              <a:t>6-منابع : </a:t>
            </a:r>
          </a:p>
          <a:p>
            <a:pPr marL="0" indent="0">
              <a:buNone/>
            </a:pPr>
            <a:r>
              <a:rPr lang="fa-IR" sz="3200" b="1" dirty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b="1" dirty="0">
                <a:cs typeface="B Nazanin" panose="00000400000000000000" pitchFamily="2" charset="-78"/>
              </a:rPr>
              <a:t>کتاب دستیار کارشناس مهندس علی خزاعی زاده و مهندس شهرزاد علیزاده، نشر پیک فرهنگ 1398 </a:t>
            </a:r>
          </a:p>
          <a:p>
            <a:pPr marR="0" lvl="0" algn="justLow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fa-IR" b="1" dirty="0">
                <a:cs typeface="B Nazanin" panose="00000400000000000000" pitchFamily="2" charset="-78"/>
              </a:rPr>
              <a:t>مقالات مدیریتی ورفتارسازمانی ونحوه تشکیل واداره جلسه </a:t>
            </a:r>
          </a:p>
          <a:p>
            <a:pPr algn="justLow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fa-IR" b="1" dirty="0">
                <a:cs typeface="B Nazanin" panose="00000400000000000000" pitchFamily="2" charset="-78"/>
              </a:rPr>
              <a:t>مقالات کارتیمی و گروهی  </a:t>
            </a:r>
            <a:endParaRPr lang="en-US" b="1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b="1" dirty="0">
                <a:cs typeface="B Nazanin" panose="00000400000000000000" pitchFamily="2" charset="-78"/>
              </a:rPr>
              <a:t>کانال تلگرامی نکات کاربردی و مهم </a:t>
            </a:r>
            <a:r>
              <a:rPr lang="fa-IR" b="1">
                <a:cs typeface="B Nazanin" panose="00000400000000000000" pitchFamily="2" charset="-78"/>
              </a:rPr>
              <a:t>کارشناسی با مدیریت </a:t>
            </a:r>
            <a:r>
              <a:rPr lang="fa-IR" b="1" dirty="0">
                <a:cs typeface="B Nazanin" panose="00000400000000000000" pitchFamily="2" charset="-78"/>
              </a:rPr>
              <a:t>مهندس خزاعی راده 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b="1" dirty="0">
                <a:cs typeface="B Nazanin" panose="00000400000000000000" pitchFamily="2" charset="-78"/>
              </a:rPr>
              <a:t>  </a:t>
            </a:r>
            <a:r>
              <a:rPr lang="en-US" b="1" dirty="0">
                <a:cs typeface="B Nazanin" panose="00000400000000000000" pitchFamily="2" charset="-78"/>
              </a:rPr>
              <a:t>t.me/</a:t>
            </a:r>
            <a:r>
              <a:rPr lang="en-US" b="1" dirty="0" err="1">
                <a:cs typeface="B Nazanin" panose="00000400000000000000" pitchFamily="2" charset="-78"/>
              </a:rPr>
              <a:t>eatlaatekarshnaci</a:t>
            </a:r>
            <a:r>
              <a:rPr lang="en-US" b="1" dirty="0">
                <a:cs typeface="B Nazanin" panose="00000400000000000000" pitchFamily="2" charset="-78"/>
              </a:rPr>
              <a:t> </a:t>
            </a:r>
          </a:p>
          <a:p>
            <a:pPr marL="0" indent="0" algn="r" rtl="1">
              <a:buNone/>
            </a:pPr>
            <a:endParaRPr lang="fa-IR" sz="1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0428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19" y="659219"/>
            <a:ext cx="9008188" cy="5550195"/>
          </a:xfrm>
        </p:spPr>
        <p:txBody>
          <a:bodyPr/>
          <a:lstStyle/>
          <a:p>
            <a:pPr marL="0" indent="0" algn="ctr">
              <a:buNone/>
            </a:pPr>
            <a:r>
              <a:rPr lang="fa-IR" sz="3200" b="1" dirty="0">
                <a:solidFill>
                  <a:schemeClr val="tx1"/>
                </a:solidFill>
                <a:cs typeface="B Titr" panose="00000700000000000000" pitchFamily="2" charset="-78"/>
              </a:rPr>
              <a:t> ارائـه کننده :</a:t>
            </a:r>
          </a:p>
          <a:p>
            <a:pPr marL="0" indent="0" algn="ctr">
              <a:buNone/>
            </a:pPr>
            <a:r>
              <a:rPr lang="fa-IR" sz="3200" b="1" dirty="0">
                <a:solidFill>
                  <a:schemeClr val="tx1"/>
                </a:solidFill>
                <a:cs typeface="B Titr" panose="00000700000000000000" pitchFamily="2" charset="-78"/>
              </a:rPr>
              <a:t> مهنـدس علـی خـزاعی زاده کـارشنـاس رسـمی </a:t>
            </a:r>
          </a:p>
          <a:p>
            <a:pPr marL="0" indent="0" algn="ctr">
              <a:buNone/>
            </a:pPr>
            <a:r>
              <a:rPr lang="fa-IR" sz="3200" b="1" dirty="0">
                <a:solidFill>
                  <a:schemeClr val="tx1"/>
                </a:solidFill>
                <a:cs typeface="B Titr" panose="00000700000000000000" pitchFamily="2" charset="-78"/>
              </a:rPr>
              <a:t>دادگستـری تهـران – رشتـه راه وساختمـان </a:t>
            </a:r>
            <a:endParaRPr lang="en-US" sz="3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0" indent="0">
              <a:buNone/>
            </a:pPr>
            <a:r>
              <a:rPr lang="fa-IR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a-IR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a-IR" b="1" dirty="0">
                <a:solidFill>
                  <a:schemeClr val="tx1"/>
                </a:solidFill>
              </a:rPr>
              <a:t> </a:t>
            </a:r>
            <a:r>
              <a:rPr lang="fa-IR" sz="2800" b="1" dirty="0">
                <a:solidFill>
                  <a:schemeClr val="tx1"/>
                </a:solidFill>
                <a:cs typeface="B Nazanin" panose="00000400000000000000" pitchFamily="2" charset="-78"/>
              </a:rPr>
              <a:t>کانال تلگرامی نکات کاربردی و مهم کارشناسی  </a:t>
            </a:r>
          </a:p>
          <a:p>
            <a:pPr marL="0" indent="0" algn="ctr">
              <a:buNone/>
            </a:pPr>
            <a:r>
              <a:rPr lang="fa-IR" sz="2800" b="1" dirty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r>
              <a:rPr lang="en-US" sz="2800" b="1" dirty="0">
                <a:solidFill>
                  <a:schemeClr val="tx1"/>
                </a:solidFill>
                <a:cs typeface="B Nazanin" panose="00000400000000000000" pitchFamily="2" charset="-78"/>
              </a:rPr>
              <a:t>t.me/</a:t>
            </a:r>
            <a:r>
              <a:rPr lang="en-US" sz="2800" b="1" dirty="0" err="1">
                <a:solidFill>
                  <a:schemeClr val="tx1"/>
                </a:solidFill>
                <a:cs typeface="B Nazanin" panose="00000400000000000000" pitchFamily="2" charset="-78"/>
              </a:rPr>
              <a:t>eatlaatekarshnaei</a:t>
            </a:r>
            <a:r>
              <a:rPr lang="en-US" sz="2800" b="1" dirty="0">
                <a:solidFill>
                  <a:schemeClr val="tx1"/>
                </a:solidFill>
                <a:cs typeface="B Nazanin" panose="00000400000000000000" pitchFamily="2" charset="-78"/>
              </a:rPr>
              <a:t>  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a-I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شماره همراه :    09123134397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4055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6A03F7-ECBA-4128-96D5-A80CD0F0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233996"/>
            <a:ext cx="8596312" cy="4808029"/>
          </a:xfrm>
        </p:spPr>
        <p:txBody>
          <a:bodyPr/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pPr algn="ctr"/>
            <a:r>
              <a:rPr lang="fa-IR" sz="3200" dirty="0">
                <a:solidFill>
                  <a:schemeClr val="tx1"/>
                </a:solidFill>
                <a:cs typeface="B Titr" panose="00000700000000000000" pitchFamily="2" charset="-78"/>
              </a:rPr>
              <a:t>با تشکر از توجه شما سروران محترم و فرهیختگان گرامی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9B940-B38E-40CE-8EA1-D0733A44D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212" y="1299455"/>
            <a:ext cx="9335118" cy="3880773"/>
          </a:xfrm>
        </p:spPr>
        <p:txBody>
          <a:bodyPr/>
          <a:lstStyle/>
          <a:p>
            <a:pPr marL="0" indent="0" algn="ctr">
              <a:buNone/>
            </a:pPr>
            <a:endParaRPr lang="fa-IR" sz="4800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4800" dirty="0">
                <a:cs typeface="B Titr" panose="00000700000000000000" pitchFamily="2" charset="-78"/>
              </a:rPr>
              <a:t>راهکارهای توسعه و رشد کارشناسی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7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6" y="365760"/>
            <a:ext cx="8921579" cy="61935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3200" dirty="0">
                <a:solidFill>
                  <a:schemeClr val="tx1"/>
                </a:solidFill>
                <a:cs typeface="B Titr" panose="00000700000000000000" pitchFamily="2" charset="-78"/>
              </a:rPr>
              <a:t>امـام عـلی (ع) :</a:t>
            </a:r>
          </a:p>
          <a:p>
            <a:pPr marL="0" indent="0" algn="ctr">
              <a:buNone/>
            </a:pPr>
            <a:endParaRPr lang="fa-IR" sz="3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3200" dirty="0">
                <a:solidFill>
                  <a:schemeClr val="tx1"/>
                </a:solidFill>
                <a:cs typeface="B Titr" panose="00000700000000000000" pitchFamily="2" charset="-78"/>
              </a:rPr>
              <a:t>"حفظ التجارب راس العقل"</a:t>
            </a:r>
          </a:p>
          <a:p>
            <a:pPr marL="0" indent="0" algn="ctr">
              <a:buNone/>
            </a:pPr>
            <a:endParaRPr lang="fa-IR" sz="3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3600" dirty="0">
                <a:solidFill>
                  <a:schemeClr val="tx1"/>
                </a:solidFill>
                <a:cs typeface="B Titr" panose="00000700000000000000" pitchFamily="2" charset="-78"/>
              </a:rPr>
              <a:t>ثبت و بکـارگیـری تجربیـات ریشه خـردمندی است.</a:t>
            </a:r>
          </a:p>
          <a:p>
            <a:pPr marL="0" indent="0" algn="ctr">
              <a:buNone/>
            </a:pPr>
            <a:endParaRPr lang="fa-IR" sz="3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0" indent="0" algn="ctr">
              <a:buNone/>
            </a:pPr>
            <a:endParaRPr lang="fa-IR" sz="24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غررالحـکم و دررالکلـم،باب چهـارم،فصـل سوم</a:t>
            </a:r>
          </a:p>
          <a:p>
            <a:pPr marL="0" indent="0">
              <a:buNone/>
            </a:pPr>
            <a:endParaRPr lang="fa-I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9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786E5-FF0E-48BB-81BD-E9FF4ACFF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1405"/>
            <a:ext cx="8960936" cy="5299958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buFont typeface="Wingdings 3" charset="2"/>
              <a:buNone/>
            </a:pPr>
            <a:r>
              <a:rPr lang="fa-IR" sz="3200" b="1" dirty="0">
                <a:cs typeface="B Titr" panose="00000700000000000000" pitchFamily="2" charset="-78"/>
              </a:rPr>
              <a:t>مهندس علی خزاعی زاده </a:t>
            </a:r>
          </a:p>
          <a:p>
            <a:pPr marL="0" indent="0" algn="ctr" rtl="1">
              <a:buFont typeface="Wingdings 3" charset="2"/>
              <a:buNone/>
            </a:pPr>
            <a:endParaRPr lang="fa-IR" sz="2800" b="1" dirty="0">
              <a:cs typeface="B Titr" panose="00000700000000000000" pitchFamily="2" charset="-78"/>
            </a:endParaRPr>
          </a:p>
          <a:p>
            <a:pPr marL="0" indent="0" algn="ctr" rtl="1">
              <a:buFont typeface="Wingdings 3" charset="2"/>
              <a:buNone/>
            </a:pPr>
            <a:r>
              <a:rPr lang="fa-IR" sz="2800" b="1" dirty="0">
                <a:cs typeface="B Titr" panose="00000700000000000000" pitchFamily="2" charset="-78"/>
              </a:rPr>
              <a:t>کارشناس رسمی دادگستری کانون  رشته راه و ساختمان</a:t>
            </a:r>
          </a:p>
          <a:p>
            <a:pPr marL="0" indent="0" algn="ctr" rtl="1">
              <a:buFont typeface="Wingdings 3" charset="2"/>
              <a:buNone/>
            </a:pPr>
            <a:endParaRPr lang="fa-IR" sz="1800" b="1" dirty="0">
              <a:cs typeface="B Titr" panose="00000700000000000000" pitchFamily="2" charset="-78"/>
            </a:endParaRPr>
          </a:p>
          <a:p>
            <a:pPr marL="0" indent="0" algn="ctr" rtl="1">
              <a:buFont typeface="Wingdings 3" charset="2"/>
              <a:buNone/>
            </a:pPr>
            <a:endParaRPr lang="fa-IR" sz="1800" b="1" dirty="0">
              <a:cs typeface="B Titr" panose="00000700000000000000" pitchFamily="2" charset="-78"/>
            </a:endParaRPr>
          </a:p>
          <a:p>
            <a:pPr marL="0" indent="0" algn="r" rtl="1">
              <a:buFont typeface="Wingdings 3" charset="2"/>
              <a:buNone/>
            </a:pPr>
            <a:r>
              <a:rPr lang="fa-IR" sz="2400" b="1" dirty="0">
                <a:cs typeface="B Titr" panose="00000700000000000000" pitchFamily="2" charset="-78"/>
              </a:rPr>
              <a:t>نویسنده کتاب دستیار کارشناس</a:t>
            </a:r>
          </a:p>
          <a:p>
            <a:pPr marL="0" indent="0" algn="r" rtl="1">
              <a:buFont typeface="Wingdings 3" charset="2"/>
              <a:buNone/>
            </a:pPr>
            <a:r>
              <a:rPr lang="fa-IR" sz="2400" b="1" dirty="0">
                <a:cs typeface="B Titr" panose="00000700000000000000" pitchFamily="2" charset="-78"/>
              </a:rPr>
              <a:t>دادیارکانون تهران</a:t>
            </a:r>
          </a:p>
          <a:p>
            <a:pPr marL="0" indent="0" algn="r" rtl="1">
              <a:buFont typeface="Wingdings 3" charset="2"/>
              <a:buNone/>
            </a:pPr>
            <a:r>
              <a:rPr lang="fa-IR" sz="2400" b="1" dirty="0">
                <a:cs typeface="B Titr" panose="00000700000000000000" pitchFamily="2" charset="-78"/>
              </a:rPr>
              <a:t>عضو واحد پژوهش کانون تهران</a:t>
            </a:r>
          </a:p>
          <a:p>
            <a:pPr marL="0" indent="0" algn="r" rtl="1">
              <a:buFont typeface="Wingdings 3" charset="2"/>
              <a:buNone/>
            </a:pPr>
            <a:r>
              <a:rPr lang="fa-IR" sz="2400" b="1" dirty="0">
                <a:cs typeface="B Titr" panose="00000700000000000000" pitchFamily="2" charset="-78"/>
              </a:rPr>
              <a:t>عضو کمیته های وحدت رویه کانون تهران</a:t>
            </a:r>
          </a:p>
          <a:p>
            <a:pPr marL="0" indent="0" algn="r" rtl="1">
              <a:buFont typeface="Wingdings 3" charset="2"/>
              <a:buNone/>
            </a:pPr>
            <a:endParaRPr lang="fa-IR" sz="2400" b="1" dirty="0">
              <a:cs typeface="B Titr" panose="00000700000000000000" pitchFamily="2" charset="-78"/>
            </a:endParaRPr>
          </a:p>
          <a:p>
            <a:pPr marL="0" indent="0" algn="ctr" rtl="1">
              <a:buFont typeface="Wingdings 3" charset="2"/>
              <a:buNone/>
            </a:pPr>
            <a:r>
              <a:rPr lang="fa-IR" sz="2200" b="1" dirty="0">
                <a:cs typeface="B Titr" panose="00000700000000000000" pitchFamily="2" charset="-78"/>
              </a:rPr>
              <a:t>                                                                                                                                زمستان1402</a:t>
            </a:r>
          </a:p>
          <a:p>
            <a:pPr marL="0" indent="0" algn="r" rtl="1">
              <a:buFont typeface="Wingdings 3" charset="2"/>
              <a:buNone/>
            </a:pPr>
            <a:r>
              <a:rPr lang="fa-IR" sz="2200" b="1" dirty="0">
                <a:cs typeface="B Titr" panose="00000700000000000000" pitchFamily="2" charset="-78"/>
              </a:rPr>
              <a:t>                                                                                                                                         علی خزاعی زاده</a:t>
            </a:r>
          </a:p>
          <a:p>
            <a:pPr marL="0" indent="0" algn="r" rtl="1">
              <a:buFont typeface="Wingdings 3" charset="2"/>
              <a:buNone/>
            </a:pPr>
            <a:endParaRPr lang="fa-IR" sz="2400" b="1" dirty="0"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0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46" y="469557"/>
            <a:ext cx="8909222" cy="6253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>
                <a:cs typeface="B Titr" panose="00000700000000000000" pitchFamily="2" charset="-78"/>
              </a:rPr>
              <a:t>   فهـرست مطالب :</a:t>
            </a:r>
          </a:p>
          <a:p>
            <a:pPr marL="0" indent="0">
              <a:buNone/>
            </a:pPr>
            <a:endParaRPr lang="fa-IR" sz="3200" dirty="0">
              <a:cs typeface="B Titr" panose="00000700000000000000" pitchFamily="2" charset="-78"/>
            </a:endParaRPr>
          </a:p>
          <a:p>
            <a:pPr marL="0" marR="0" indent="0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b="1" dirty="0">
                <a:cs typeface="B Nazanin" panose="00000400000000000000" pitchFamily="2" charset="-78"/>
              </a:rPr>
              <a:t>1-راه های رشد و ارتقاء ارائه خدمات کارشناسی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a-IR" sz="3200" b="1" dirty="0">
                <a:cs typeface="B Nazanin" panose="00000400000000000000" pitchFamily="2" charset="-78"/>
              </a:rPr>
              <a:t>2-راه های ارتباط موثر و قانونی بامراجع ارجاع کار کارشناسی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a-IR" sz="3200" b="1" dirty="0">
                <a:cs typeface="B Nazanin" panose="00000400000000000000" pitchFamily="2" charset="-78"/>
              </a:rPr>
              <a:t>3-راه های توسعه خدمات کارشناسی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a-IR" sz="3200" b="1" dirty="0">
                <a:cs typeface="B Nazanin" panose="00000400000000000000" pitchFamily="2" charset="-78"/>
              </a:rPr>
              <a:t>4- حضورموثر در </a:t>
            </a:r>
            <a:r>
              <a:rPr lang="ar-SA" sz="3200" b="1" dirty="0">
                <a:cs typeface="B Nazanin" panose="00000400000000000000" pitchFamily="2" charset="-78"/>
              </a:rPr>
              <a:t>هیأت های کارشناسی</a:t>
            </a:r>
            <a:endParaRPr lang="en-US" sz="3200" b="1" dirty="0">
              <a:cs typeface="B Nazanin" panose="00000400000000000000" pitchFamily="2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a-IR" sz="3200" b="1" dirty="0">
                <a:cs typeface="B Nazanin" panose="00000400000000000000" pitchFamily="2" charset="-78"/>
              </a:rPr>
              <a:t>5- رعایت بایدها و نبایدهای کارشناسی</a:t>
            </a:r>
            <a:endParaRPr lang="en-US" sz="3200" b="1" dirty="0">
              <a:cs typeface="B Nazanin" panose="00000400000000000000" pitchFamily="2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a-IR" sz="3200" b="1" dirty="0">
                <a:cs typeface="B Nazanin" panose="00000400000000000000" pitchFamily="2" charset="-78"/>
              </a:rPr>
              <a:t>6- منابع</a:t>
            </a:r>
            <a:endParaRPr lang="en-US" sz="3200" b="1" dirty="0">
              <a:cs typeface="B Nazanin" panose="00000400000000000000" pitchFamily="2" charset="-78"/>
            </a:endParaRPr>
          </a:p>
          <a:p>
            <a:pPr marL="0" indent="0">
              <a:spcBef>
                <a:spcPts val="0"/>
              </a:spcBef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28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28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9511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7135"/>
            <a:ext cx="8553163" cy="5794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>
                <a:cs typeface="B Titr" panose="00000700000000000000" pitchFamily="2" charset="-78"/>
              </a:rPr>
              <a:t>نکته مهم :</a:t>
            </a:r>
          </a:p>
          <a:p>
            <a:pPr marL="0" indent="0" algn="ctr">
              <a:buNone/>
            </a:pPr>
            <a:endParaRPr lang="fa-IR" b="1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endParaRPr lang="fa-IR" sz="1200" b="1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3600" b="1" dirty="0">
                <a:cs typeface="B Titr" panose="00000700000000000000" pitchFamily="2" charset="-78"/>
              </a:rPr>
              <a:t>ما کارشناسان باید حقوقی فکر کنیم </a:t>
            </a:r>
          </a:p>
          <a:p>
            <a:pPr marL="0" indent="0" algn="ctr">
              <a:buNone/>
            </a:pPr>
            <a:endParaRPr lang="fa-IR" sz="3600" b="1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3600" b="1" dirty="0">
                <a:cs typeface="B Titr" panose="00000700000000000000" pitchFamily="2" charset="-78"/>
              </a:rPr>
              <a:t>ولی فنی بنویسیم </a:t>
            </a:r>
            <a:r>
              <a:rPr lang="fa-IR" sz="2800" b="1" dirty="0">
                <a:cs typeface="B Titr" panose="00000700000000000000" pitchFamily="2" charset="-78"/>
              </a:rPr>
              <a:t>.</a:t>
            </a:r>
          </a:p>
          <a:p>
            <a:pPr marL="0" indent="0" algn="ctr">
              <a:buNone/>
            </a:pPr>
            <a:endParaRPr lang="fa-IR" b="1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endParaRPr lang="fa-IR" b="1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b="1" dirty="0">
                <a:cs typeface="B Titr" panose="00000700000000000000" pitchFamily="2" charset="-78"/>
              </a:rPr>
              <a:t>یعنی ما باید قوانین و مقررات مرتبط با امورکارشناسی خود را به اندازه نیازمان بدانیم ؛</a:t>
            </a:r>
          </a:p>
          <a:p>
            <a:pPr marL="0" indent="0" algn="ctr">
              <a:buNone/>
            </a:pPr>
            <a:r>
              <a:rPr lang="fa-IR" b="1" dirty="0">
                <a:cs typeface="B Titr" panose="00000700000000000000" pitchFamily="2" charset="-78"/>
              </a:rPr>
              <a:t> </a:t>
            </a:r>
          </a:p>
          <a:p>
            <a:pPr marL="0" indent="0" algn="ctr">
              <a:buNone/>
            </a:pPr>
            <a:endParaRPr lang="fa-IR" b="1" dirty="0"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b="1" dirty="0">
                <a:cs typeface="B Titr" panose="00000700000000000000" pitchFamily="2" charset="-78"/>
              </a:rPr>
              <a:t>تا با بتوانیم یک نظریه کارشناسی جامع ، کامل ،مستند ، مستدل و منجز ارائه کنیم</a:t>
            </a:r>
            <a:r>
              <a:rPr lang="fa-IR" sz="1000" b="1" dirty="0">
                <a:cs typeface="B Titr" panose="00000700000000000000" pitchFamily="2" charset="-78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2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54909"/>
            <a:ext cx="8553163" cy="5386454"/>
          </a:xfrm>
        </p:spPr>
        <p:txBody>
          <a:bodyPr/>
          <a:lstStyle/>
          <a:p>
            <a:pPr marL="0" indent="0">
              <a:buNone/>
            </a:pPr>
            <a:r>
              <a:rPr lang="fa-IR" sz="3200" dirty="0">
                <a:cs typeface="B Titr" panose="00000700000000000000" pitchFamily="2" charset="-78"/>
              </a:rPr>
              <a:t>1-راه های رشد و ارتقاء ارائه خدمات کارشناسی </a:t>
            </a:r>
          </a:p>
          <a:p>
            <a:pPr marL="0" indent="0">
              <a:buNone/>
            </a:pPr>
            <a:endParaRPr lang="fa-IR" sz="3200" dirty="0"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fa-IR" sz="3200" dirty="0">
              <a:cs typeface="B Titr" panose="00000700000000000000" pitchFamily="2" charset="-78"/>
            </a:endParaRPr>
          </a:p>
          <a:p>
            <a:pPr algn="justLow">
              <a:buFont typeface="Wingdings" panose="05000000000000000000" pitchFamily="2" charset="2"/>
              <a:buChar char="v"/>
            </a:pPr>
            <a:r>
              <a:rPr lang="fa-IR" dirty="0"/>
              <a:t>چگونه یک کارشناس متفاوت و برجسته باشیم.</a:t>
            </a:r>
          </a:p>
          <a:p>
            <a:pPr algn="justLow">
              <a:buFont typeface="Wingdings" panose="05000000000000000000" pitchFamily="2" charset="2"/>
              <a:buChar char="v"/>
            </a:pPr>
            <a:r>
              <a:rPr lang="fa-IR" dirty="0"/>
              <a:t>ازدیدگاه قضات 3 ویژگی کارشناس ازسایر ویژگی های دیگر مهم تر است.</a:t>
            </a:r>
          </a:p>
          <a:p>
            <a:pPr marL="0" indent="0" algn="justLow">
              <a:buNone/>
            </a:pPr>
            <a:endParaRPr lang="fa-IR" dirty="0"/>
          </a:p>
          <a:p>
            <a:pPr marL="0" indent="0" algn="justLow">
              <a:buNone/>
            </a:pPr>
            <a:r>
              <a:rPr lang="fa-IR" dirty="0">
                <a:cs typeface="B Titr" panose="00000700000000000000" pitchFamily="2" charset="-78"/>
              </a:rPr>
              <a:t>1-تجربه</a:t>
            </a:r>
          </a:p>
          <a:p>
            <a:pPr marL="0" indent="0" algn="justLow">
              <a:buNone/>
            </a:pPr>
            <a:r>
              <a:rPr lang="fa-IR" dirty="0">
                <a:cs typeface="B Titr" panose="00000700000000000000" pitchFamily="2" charset="-78"/>
              </a:rPr>
              <a:t>2-سرعت</a:t>
            </a:r>
            <a:endParaRPr lang="fa-IR" dirty="0"/>
          </a:p>
          <a:p>
            <a:pPr marL="0" indent="0" algn="justLow">
              <a:buNone/>
            </a:pPr>
            <a:r>
              <a:rPr lang="fa-IR" dirty="0">
                <a:cs typeface="B Titr" panose="00000700000000000000" pitchFamily="2" charset="-78"/>
              </a:rPr>
              <a:t>3- وثاقت</a:t>
            </a:r>
          </a:p>
          <a:p>
            <a:pPr marL="0" indent="0" algn="justLow">
              <a:buNone/>
            </a:pPr>
            <a:endParaRPr lang="fa-IR" dirty="0"/>
          </a:p>
          <a:p>
            <a:pPr marL="0" indent="0">
              <a:buNone/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dirty="0"/>
              <a:t>اگرهر کارشناس این 3  ویژگی  را داشته باشد.مطمئن باشدپس از مدتی ارجاع کار  کارشناسی به وی افزایش می باشد.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3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1" y="691979"/>
            <a:ext cx="9008074" cy="5349384"/>
          </a:xfrm>
        </p:spPr>
        <p:txBody>
          <a:bodyPr/>
          <a:lstStyle/>
          <a:p>
            <a:pPr marL="0" indent="0" algn="justLow">
              <a:buNone/>
            </a:pPr>
            <a:endParaRPr lang="fa-IR" dirty="0"/>
          </a:p>
          <a:p>
            <a:pPr algn="justLow">
              <a:buFont typeface="Wingdings" panose="05000000000000000000" pitchFamily="2" charset="2"/>
              <a:buChar char="v"/>
            </a:pPr>
            <a:r>
              <a:rPr lang="fa-IR" sz="2800" dirty="0">
                <a:cs typeface="B Titr" panose="00000700000000000000" pitchFamily="2" charset="-78"/>
              </a:rPr>
              <a:t>چگونه می توان به این ویژگی ها دست پیدا کند</a:t>
            </a:r>
          </a:p>
          <a:p>
            <a:pPr algn="justLow">
              <a:buFont typeface="Wingdings" panose="05000000000000000000" pitchFamily="2" charset="2"/>
              <a:buChar char="v"/>
            </a:pPr>
            <a:endParaRPr lang="fa-IR" sz="2800" dirty="0">
              <a:cs typeface="B Titr" panose="00000700000000000000" pitchFamily="2" charset="-78"/>
            </a:endParaRPr>
          </a:p>
          <a:p>
            <a:pPr marL="0" indent="0" algn="justLow">
              <a:buNone/>
            </a:pPr>
            <a:r>
              <a:rPr lang="fa-IR" sz="2400" dirty="0"/>
              <a:t>1-مطالعه هدفمند و مستمر کتب . جزوات و مقالات کارشناسی</a:t>
            </a:r>
          </a:p>
          <a:p>
            <a:pPr marL="0" indent="0" algn="justLow">
              <a:buNone/>
            </a:pPr>
            <a:r>
              <a:rPr lang="fa-IR" sz="2400" dirty="0"/>
              <a:t>2-فیش برداری</a:t>
            </a:r>
          </a:p>
          <a:p>
            <a:pPr marL="0" indent="0" algn="justLow">
              <a:buNone/>
            </a:pPr>
            <a:r>
              <a:rPr lang="fa-IR" sz="2400" dirty="0"/>
              <a:t>3- آشنایی و تسلط نسبی به قوانین و مقررات مرتبط با امورکارشناسی </a:t>
            </a:r>
          </a:p>
          <a:p>
            <a:pPr marL="0" indent="0" algn="justLow">
              <a:buNone/>
            </a:pPr>
            <a:r>
              <a:rPr lang="fa-IR" sz="2400" dirty="0"/>
              <a:t>4-مشورت باکارشناسان مجرب </a:t>
            </a:r>
          </a:p>
          <a:p>
            <a:pPr marL="0" indent="0" algn="justLow">
              <a:buNone/>
            </a:pPr>
            <a:r>
              <a:rPr lang="fa-IR" sz="2400" dirty="0"/>
              <a:t>5-شرکت درجلسات هم اندیشی</a:t>
            </a:r>
          </a:p>
          <a:p>
            <a:pPr marL="0" indent="0" algn="justLow">
              <a:buNone/>
            </a:pPr>
            <a:r>
              <a:rPr lang="fa-IR" sz="2400" dirty="0"/>
              <a:t>6-تهیه مقاله و جزوه های کارشناسی</a:t>
            </a:r>
          </a:p>
          <a:p>
            <a:pPr marL="0" indent="0" algn="justLow">
              <a:buNone/>
            </a:pP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111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03189"/>
            <a:ext cx="8516093" cy="523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>
                <a:cs typeface="B Titr" panose="00000700000000000000" pitchFamily="2" charset="-78"/>
              </a:rPr>
              <a:t>2-راه های ارتباط موثر و قانونی با مراجع ارجاع کار کارشناسی </a:t>
            </a:r>
          </a:p>
          <a:p>
            <a:pPr marL="0" indent="0">
              <a:buNone/>
            </a:pPr>
            <a:endParaRPr lang="fa-IR" sz="2800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افزایش دانش و مهارت اصول مذاکره و فن بیان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افزایش مهارت تعامل و ارتباط موثر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افزایش مهارت تعامل و ارتباط موثر باهمکاران کارشناس تاثیرگذار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ارتباط موثر با مردم و مخاطبین عام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ارتباط موثر و تعامل بامراجع قضایی و قضات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/>
              <a:t>ارتباط موثر و تعامل باسازمان ها وادارات وبانک ها </a:t>
            </a:r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>
              <a:buFont typeface="Wingdings" panose="05000000000000000000" pitchFamily="2" charset="2"/>
              <a:buChar char="v"/>
            </a:pPr>
            <a:endParaRPr lang="fa-IR" sz="2400" dirty="0"/>
          </a:p>
          <a:p>
            <a:pPr marL="0" indent="0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3908289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2110</TotalTime>
  <Words>674</Words>
  <Application>Microsoft Office PowerPoint</Application>
  <PresentationFormat>Widescreen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 Nazanin</vt:lpstr>
      <vt:lpstr>B Titr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borj-2</dc:creator>
  <cp:lastModifiedBy>Mehrdad Javadi</cp:lastModifiedBy>
  <cp:revision>107</cp:revision>
  <dcterms:created xsi:type="dcterms:W3CDTF">2019-11-19T08:55:45Z</dcterms:created>
  <dcterms:modified xsi:type="dcterms:W3CDTF">2024-01-21T09:12:26Z</dcterms:modified>
</cp:coreProperties>
</file>